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2"/>
  </p:notesMasterIdLst>
  <p:sldIdLst>
    <p:sldId id="351" r:id="rId4"/>
    <p:sldId id="352" r:id="rId5"/>
    <p:sldId id="391" r:id="rId6"/>
    <p:sldId id="353" r:id="rId7"/>
    <p:sldId id="356" r:id="rId8"/>
    <p:sldId id="393" r:id="rId9"/>
    <p:sldId id="394" r:id="rId10"/>
    <p:sldId id="397" r:id="rId11"/>
    <p:sldId id="388" r:id="rId12"/>
    <p:sldId id="431" r:id="rId13"/>
    <p:sldId id="430" r:id="rId14"/>
    <p:sldId id="424" r:id="rId15"/>
    <p:sldId id="432" r:id="rId16"/>
    <p:sldId id="433" r:id="rId17"/>
    <p:sldId id="434" r:id="rId18"/>
    <p:sldId id="435" r:id="rId19"/>
    <p:sldId id="436" r:id="rId20"/>
    <p:sldId id="437" r:id="rId21"/>
    <p:sldId id="438" r:id="rId22"/>
    <p:sldId id="439" r:id="rId23"/>
    <p:sldId id="440" r:id="rId24"/>
    <p:sldId id="441" r:id="rId25"/>
    <p:sldId id="442" r:id="rId26"/>
    <p:sldId id="443" r:id="rId27"/>
    <p:sldId id="444" r:id="rId28"/>
    <p:sldId id="445" r:id="rId29"/>
    <p:sldId id="446" r:id="rId30"/>
    <p:sldId id="447" r:id="rId31"/>
    <p:sldId id="448" r:id="rId32"/>
    <p:sldId id="449" r:id="rId33"/>
    <p:sldId id="450" r:id="rId34"/>
    <p:sldId id="451" r:id="rId35"/>
    <p:sldId id="452" r:id="rId36"/>
    <p:sldId id="453" r:id="rId37"/>
    <p:sldId id="454" r:id="rId38"/>
    <p:sldId id="455" r:id="rId39"/>
    <p:sldId id="456" r:id="rId40"/>
    <p:sldId id="45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44" autoAdjust="0"/>
    <p:restoredTop sz="96196" autoAdjust="0"/>
  </p:normalViewPr>
  <p:slideViewPr>
    <p:cSldViewPr snapToGrid="0" showGuides="1">
      <p:cViewPr varScale="1">
        <p:scale>
          <a:sx n="73" d="100"/>
          <a:sy n="73" d="100"/>
        </p:scale>
        <p:origin x="363" y="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pPr/>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pPr/>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DDBCD3-13D8-4B61-A324-65F1C4F838CB}"/>
              </a:ext>
            </a:extLst>
          </p:cNvPr>
          <p:cNvSpPr/>
          <p:nvPr userDrawn="1"/>
        </p:nvSpPr>
        <p:spPr>
          <a:xfrm>
            <a:off x="3397776" y="2717708"/>
            <a:ext cx="8794226" cy="2404870"/>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3">
            <a:extLst>
              <a:ext uri="{FF2B5EF4-FFF2-40B4-BE49-F238E27FC236}">
                <a16:creationId xmlns:a16="http://schemas.microsoft.com/office/drawing/2014/main" id="{27C1F53F-D199-4227-A23E-2B5F143EB982}"/>
              </a:ext>
            </a:extLst>
          </p:cNvPr>
          <p:cNvGrpSpPr/>
          <p:nvPr userDrawn="1"/>
        </p:nvGrpSpPr>
        <p:grpSpPr>
          <a:xfrm>
            <a:off x="733478" y="1571013"/>
            <a:ext cx="2664296" cy="4683693"/>
            <a:chOff x="445712" y="1449040"/>
            <a:chExt cx="2113018" cy="3924176"/>
          </a:xfrm>
        </p:grpSpPr>
        <p:sp>
          <p:nvSpPr>
            <p:cNvPr id="4" name="Rounded Rectangle 4">
              <a:extLst>
                <a:ext uri="{FF2B5EF4-FFF2-40B4-BE49-F238E27FC236}">
                  <a16:creationId xmlns:a16="http://schemas.microsoft.com/office/drawing/2014/main" id="{4B09402C-7E86-41C9-8E37-9EF71EDF105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5">
              <a:extLst>
                <a:ext uri="{FF2B5EF4-FFF2-40B4-BE49-F238E27FC236}">
                  <a16:creationId xmlns:a16="http://schemas.microsoft.com/office/drawing/2014/main" id="{41DF11FE-4210-4E1A-AAC1-AD2FF969D36A}"/>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6">
              <a:extLst>
                <a:ext uri="{FF2B5EF4-FFF2-40B4-BE49-F238E27FC236}">
                  <a16:creationId xmlns:a16="http://schemas.microsoft.com/office/drawing/2014/main" id="{0E578CC1-F58F-4C71-AB27-A73396D54EA3}"/>
                </a:ext>
              </a:extLst>
            </p:cNvPr>
            <p:cNvGrpSpPr/>
            <p:nvPr userDrawn="1"/>
          </p:nvGrpSpPr>
          <p:grpSpPr>
            <a:xfrm>
              <a:off x="1407705" y="5045834"/>
              <a:ext cx="211967" cy="211967"/>
              <a:chOff x="1549420" y="5712364"/>
              <a:chExt cx="312583" cy="312583"/>
            </a:xfrm>
          </p:grpSpPr>
          <p:sp>
            <p:nvSpPr>
              <p:cNvPr id="7" name="Oval 7">
                <a:extLst>
                  <a:ext uri="{FF2B5EF4-FFF2-40B4-BE49-F238E27FC236}">
                    <a16:creationId xmlns:a16="http://schemas.microsoft.com/office/drawing/2014/main" id="{FF38739C-F2ED-4F4B-9A89-B33A3B4C6A37}"/>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8">
                <a:extLst>
                  <a:ext uri="{FF2B5EF4-FFF2-40B4-BE49-F238E27FC236}">
                    <a16:creationId xmlns:a16="http://schemas.microsoft.com/office/drawing/2014/main" id="{42258DA3-8567-4D16-9190-D371531398A8}"/>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a:extLst>
              <a:ext uri="{FF2B5EF4-FFF2-40B4-BE49-F238E27FC236}">
                <a16:creationId xmlns:a16="http://schemas.microsoft.com/office/drawing/2014/main" id="{4BFDD25E-3936-4728-A24A-3CD8211A0ED0}"/>
              </a:ext>
            </a:extLst>
          </p:cNvPr>
          <p:cNvSpPr>
            <a:spLocks noGrp="1"/>
          </p:cNvSpPr>
          <p:nvPr>
            <p:ph type="pic" idx="12" hasCustomPrompt="1"/>
          </p:nvPr>
        </p:nvSpPr>
        <p:spPr>
          <a:xfrm>
            <a:off x="921396" y="1982583"/>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id="{23ED7D35-2C36-4F32-8052-655C68EBBCFC}"/>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EA604A-1015-4952-8EE1-CCE52EC0E000}"/>
              </a:ext>
            </a:extLst>
          </p:cNvPr>
          <p:cNvGrpSpPr/>
          <p:nvPr userDrawn="1"/>
        </p:nvGrpSpPr>
        <p:grpSpPr>
          <a:xfrm>
            <a:off x="3095065" y="1780189"/>
            <a:ext cx="6001870" cy="3297621"/>
            <a:chOff x="-548507" y="477868"/>
            <a:chExt cx="11570449" cy="6357177"/>
          </a:xfrm>
        </p:grpSpPr>
        <p:sp>
          <p:nvSpPr>
            <p:cNvPr id="3" name="Freeform: Shape 2">
              <a:extLst>
                <a:ext uri="{FF2B5EF4-FFF2-40B4-BE49-F238E27FC236}">
                  <a16:creationId xmlns:a16="http://schemas.microsoft.com/office/drawing/2014/main" id="{39EEB588-97F3-4BF3-B3B2-294329E1431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79AC13C8-EB64-4309-9F83-DE884AB194A4}"/>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90A07D5B-242A-465B-B3D3-285BCC72495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CF5AF579-3200-4645-9B4A-C34A0B00A82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4BBA6078-E1D1-4C14-AE2A-562D309320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0F2DB06-6191-4D99-A246-B0F044EEB6D4}"/>
                </a:ext>
              </a:extLst>
            </p:cNvPr>
            <p:cNvGrpSpPr/>
            <p:nvPr/>
          </p:nvGrpSpPr>
          <p:grpSpPr>
            <a:xfrm>
              <a:off x="1606" y="6382978"/>
              <a:ext cx="413937" cy="115242"/>
              <a:chOff x="5955" y="6353672"/>
              <a:chExt cx="413937" cy="115242"/>
            </a:xfrm>
          </p:grpSpPr>
          <p:sp>
            <p:nvSpPr>
              <p:cNvPr id="13" name="Rectangle: Rounded Corners 12">
                <a:extLst>
                  <a:ext uri="{FF2B5EF4-FFF2-40B4-BE49-F238E27FC236}">
                    <a16:creationId xmlns:a16="http://schemas.microsoft.com/office/drawing/2014/main" id="{E0B2AB32-6E87-4708-AD26-26A3474DFD6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4A0B59C-D502-416F-87A9-4FFE2F84014E}"/>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EDAEF2E-9E44-473D-B13F-ABD8FD196480}"/>
                </a:ext>
              </a:extLst>
            </p:cNvPr>
            <p:cNvGrpSpPr/>
            <p:nvPr/>
          </p:nvGrpSpPr>
          <p:grpSpPr>
            <a:xfrm>
              <a:off x="9855291" y="6381600"/>
              <a:ext cx="885989" cy="115242"/>
              <a:chOff x="5955" y="6353672"/>
              <a:chExt cx="413937" cy="115242"/>
            </a:xfrm>
          </p:grpSpPr>
          <p:sp>
            <p:nvSpPr>
              <p:cNvPr id="11" name="Rectangle: Rounded Corners 10">
                <a:extLst>
                  <a:ext uri="{FF2B5EF4-FFF2-40B4-BE49-F238E27FC236}">
                    <a16:creationId xmlns:a16="http://schemas.microsoft.com/office/drawing/2014/main" id="{77A63B6A-A2C7-42FA-A975-B2C3DBEA0A1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25CD56A-8303-4E00-957E-0BF842A3B0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42D482D-A042-4240-A15D-1E65B56B30D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5" name="Picture Placeholder 2">
            <a:extLst>
              <a:ext uri="{FF2B5EF4-FFF2-40B4-BE49-F238E27FC236}">
                <a16:creationId xmlns:a16="http://schemas.microsoft.com/office/drawing/2014/main" id="{736F31BD-D2C3-4C53-B8E6-33C74563614F}"/>
              </a:ext>
            </a:extLst>
          </p:cNvPr>
          <p:cNvSpPr>
            <a:spLocks noGrp="1"/>
          </p:cNvSpPr>
          <p:nvPr>
            <p:ph type="pic" idx="12" hasCustomPrompt="1"/>
          </p:nvPr>
        </p:nvSpPr>
        <p:spPr>
          <a:xfrm>
            <a:off x="3909754" y="1947860"/>
            <a:ext cx="4372493" cy="2669432"/>
          </a:xfrm>
          <a:prstGeom prst="rect">
            <a:avLst/>
          </a:prstGeom>
          <a:solidFill>
            <a:schemeClr val="bg1">
              <a:lumMod val="95000"/>
            </a:schemeClr>
          </a:solidFill>
          <a:ln w="12700">
            <a:noFill/>
          </a:ln>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6" name="Text Placeholder 9">
            <a:extLst>
              <a:ext uri="{FF2B5EF4-FFF2-40B4-BE49-F238E27FC236}">
                <a16:creationId xmlns:a16="http://schemas.microsoft.com/office/drawing/2014/main" id="{9D8BBD3D-237B-4299-A310-B537C2DF7CA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801"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99" y="6356352"/>
            <a:ext cx="2844800" cy="365125"/>
          </a:xfrm>
          <a:prstGeom prst="rect">
            <a:avLst/>
          </a:prstGeom>
        </p:spPr>
        <p:txBody>
          <a:bodyPr/>
          <a:lstStyle/>
          <a:p>
            <a:fld id="{D31D19E3-68ED-4BEA-B59C-2A66F0BA1200}" type="datetimeFigureOut">
              <a:rPr lang="en-US" smtClean="0"/>
              <a:pPr/>
              <a:t>9/28/2022</a:t>
            </a:fld>
            <a:endParaRPr lang="en-US"/>
          </a:p>
        </p:txBody>
      </p:sp>
      <p:sp>
        <p:nvSpPr>
          <p:cNvPr id="5" name="Footer Placeholder 4"/>
          <p:cNvSpPr>
            <a:spLocks noGrp="1"/>
          </p:cNvSpPr>
          <p:nvPr>
            <p:ph type="ftr" sz="quarter" idx="11"/>
          </p:nvPr>
        </p:nvSpPr>
        <p:spPr>
          <a:xfrm>
            <a:off x="4165601"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1" y="6356352"/>
            <a:ext cx="2844800" cy="365125"/>
          </a:xfrm>
          <a:prstGeom prst="rect">
            <a:avLst/>
          </a:prstGeom>
        </p:spPr>
        <p:txBody>
          <a:bodyPr/>
          <a:lstStyle/>
          <a:p>
            <a:fld id="{C0D29EB6-B318-4A1D-B7CC-D5611AD205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5458041-BCC9-4D92-9490-8AF60C009837}"/>
              </a:ext>
            </a:extLst>
          </p:cNvPr>
          <p:cNvSpPr>
            <a:spLocks noGrp="1"/>
          </p:cNvSpPr>
          <p:nvPr>
            <p:ph type="pic" sz="quarter" idx="14" hasCustomPrompt="1"/>
          </p:nvPr>
        </p:nvSpPr>
        <p:spPr>
          <a:xfrm>
            <a:off x="905524" y="1837041"/>
            <a:ext cx="2268000" cy="1986288"/>
          </a:xfrm>
          <a:prstGeom prst="rect">
            <a:avLst/>
          </a:prstGeom>
          <a:solidFill>
            <a:schemeClr val="bg1">
              <a:lumMod val="95000"/>
            </a:schemeClr>
          </a:solidFill>
          <a:ln w="2540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9" name="그림 개체 틀 2">
            <a:extLst>
              <a:ext uri="{FF2B5EF4-FFF2-40B4-BE49-F238E27FC236}">
                <a16:creationId xmlns:a16="http://schemas.microsoft.com/office/drawing/2014/main" id="{E26C6D06-6A68-4FCA-8E86-84C6A4BCE960}"/>
              </a:ext>
            </a:extLst>
          </p:cNvPr>
          <p:cNvSpPr>
            <a:spLocks noGrp="1"/>
          </p:cNvSpPr>
          <p:nvPr>
            <p:ph type="pic" sz="quarter" idx="33" hasCustomPrompt="1"/>
          </p:nvPr>
        </p:nvSpPr>
        <p:spPr>
          <a:xfrm>
            <a:off x="3603313" y="1837041"/>
            <a:ext cx="2268000" cy="1986288"/>
          </a:xfrm>
          <a:prstGeom prst="rect">
            <a:avLst/>
          </a:prstGeom>
          <a:solidFill>
            <a:schemeClr val="bg1">
              <a:lumMod val="95000"/>
            </a:schemeClr>
          </a:solidFill>
          <a:ln w="2540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4" name="그림 개체 틀 2">
            <a:extLst>
              <a:ext uri="{FF2B5EF4-FFF2-40B4-BE49-F238E27FC236}">
                <a16:creationId xmlns:a16="http://schemas.microsoft.com/office/drawing/2014/main" id="{7EA72833-AD93-4833-9A2D-CEDAD0BA74BD}"/>
              </a:ext>
            </a:extLst>
          </p:cNvPr>
          <p:cNvSpPr>
            <a:spLocks noGrp="1"/>
          </p:cNvSpPr>
          <p:nvPr>
            <p:ph type="pic" sz="quarter" idx="38" hasCustomPrompt="1"/>
          </p:nvPr>
        </p:nvSpPr>
        <p:spPr>
          <a:xfrm>
            <a:off x="6301102" y="1837041"/>
            <a:ext cx="2268000" cy="1986288"/>
          </a:xfrm>
          <a:prstGeom prst="rect">
            <a:avLst/>
          </a:prstGeom>
          <a:solidFill>
            <a:schemeClr val="bg1">
              <a:lumMod val="95000"/>
            </a:schemeClr>
          </a:solidFill>
          <a:ln w="2540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E974C75D-D81B-497C-9C4E-F1BB2C01057A}"/>
              </a:ext>
            </a:extLst>
          </p:cNvPr>
          <p:cNvSpPr>
            <a:spLocks noGrp="1"/>
          </p:cNvSpPr>
          <p:nvPr>
            <p:ph type="pic" sz="quarter" idx="43" hasCustomPrompt="1"/>
          </p:nvPr>
        </p:nvSpPr>
        <p:spPr>
          <a:xfrm>
            <a:off x="9016308" y="1837041"/>
            <a:ext cx="2268000" cy="1986288"/>
          </a:xfrm>
          <a:prstGeom prst="rect">
            <a:avLst/>
          </a:prstGeom>
          <a:solidFill>
            <a:schemeClr val="bg1">
              <a:lumMod val="95000"/>
            </a:schemeClr>
          </a:solidFill>
          <a:ln w="2540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4"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8" r:id="rId6"/>
    <p:sldLayoutId id="2147483680" r:id="rId7"/>
    <p:sldLayoutId id="2147483681" r:id="rId8"/>
    <p:sldLayoutId id="2147483682" r:id="rId9"/>
    <p:sldLayoutId id="2147483684" r:id="rId10"/>
    <p:sldLayoutId id="2147483686" r:id="rId11"/>
    <p:sldLayoutId id="2147483689" r:id="rId12"/>
    <p:sldLayoutId id="2147483687" r:id="rId13"/>
    <p:sldLayoutId id="2147483688" r:id="rId14"/>
    <p:sldLayoutId id="2147483671" r:id="rId15"/>
    <p:sldLayoutId id="2147483672" r:id="rId1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9293" y="285729"/>
            <a:ext cx="7859203" cy="707886"/>
          </a:xfrm>
          <a:prstGeom prst="rect">
            <a:avLst/>
          </a:prstGeom>
          <a:noFill/>
        </p:spPr>
        <p:txBody>
          <a:bodyPr wrap="square" rtlCol="0">
            <a:spAutoFit/>
          </a:bodyPr>
          <a:lstStyle/>
          <a:p>
            <a:pPr algn="ctr"/>
            <a:r>
              <a:rPr lang="en-US" sz="4000" b="1" dirty="0">
                <a:solidFill>
                  <a:schemeClr val="accent1">
                    <a:lumMod val="75000"/>
                  </a:schemeClr>
                </a:solidFill>
                <a:latin typeface="Cambria" pitchFamily="18" charset="0"/>
                <a:ea typeface="Cambria" pitchFamily="18" charset="0"/>
              </a:rPr>
              <a:t>Online Shopping System</a:t>
            </a:r>
          </a:p>
        </p:txBody>
      </p:sp>
      <p:sp>
        <p:nvSpPr>
          <p:cNvPr id="7" name="Rectangle 6">
            <a:extLst>
              <a:ext uri="{FF2B5EF4-FFF2-40B4-BE49-F238E27FC236}">
                <a16:creationId xmlns:a16="http://schemas.microsoft.com/office/drawing/2014/main" id="{4E814917-16C3-4C3F-8709-7C3A4D7F3613}"/>
              </a:ext>
            </a:extLst>
          </p:cNvPr>
          <p:cNvSpPr/>
          <p:nvPr/>
        </p:nvSpPr>
        <p:spPr>
          <a:xfrm>
            <a:off x="0" y="2509078"/>
            <a:ext cx="12192000" cy="117720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bg1"/>
                </a:solidFill>
                <a:latin typeface="Cambria" pitchFamily="18" charset="0"/>
                <a:ea typeface="Cambria" pitchFamily="18" charset="0"/>
              </a:rPr>
              <a:t>Presented By</a:t>
            </a:r>
          </a:p>
          <a:p>
            <a:pPr algn="ctr"/>
            <a:r>
              <a:rPr lang="en-US" sz="2400" dirty="0">
                <a:solidFill>
                  <a:schemeClr val="bg1"/>
                </a:solidFill>
                <a:latin typeface="Cambria" pitchFamily="18" charset="0"/>
                <a:ea typeface="Cambria" pitchFamily="18" charset="0"/>
              </a:rPr>
              <a:t>Group No : 91</a:t>
            </a:r>
            <a:endParaRPr lang="en-US" sz="800" dirty="0">
              <a:solidFill>
                <a:schemeClr val="bg1"/>
              </a:solidFill>
              <a:latin typeface="Cambria" pitchFamily="18" charset="0"/>
              <a:ea typeface="Cambria" pitchFamily="18" charset="0"/>
            </a:endParaRPr>
          </a:p>
          <a:p>
            <a:pPr algn="ctr"/>
            <a:r>
              <a:rPr lang="en-US" sz="2800" dirty="0">
                <a:solidFill>
                  <a:schemeClr val="bg1"/>
                </a:solidFill>
                <a:latin typeface="Cambria" pitchFamily="18" charset="0"/>
                <a:ea typeface="Cambria" pitchFamily="18" charset="0"/>
              </a:rPr>
              <a:t>Rajendra Kumar Sharma &amp; </a:t>
            </a:r>
            <a:r>
              <a:rPr lang="en-US" sz="2800" dirty="0" err="1">
                <a:solidFill>
                  <a:schemeClr val="bg1"/>
                </a:solidFill>
                <a:latin typeface="Cambria" pitchFamily="18" charset="0"/>
                <a:ea typeface="Cambria" pitchFamily="18" charset="0"/>
              </a:rPr>
              <a:t>Ripunjai</a:t>
            </a:r>
            <a:r>
              <a:rPr lang="en-US" sz="2800" dirty="0">
                <a:solidFill>
                  <a:schemeClr val="bg1"/>
                </a:solidFill>
                <a:latin typeface="Cambria" pitchFamily="18" charset="0"/>
                <a:ea typeface="Cambria" pitchFamily="18" charset="0"/>
              </a:rPr>
              <a:t> Kaushik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29A5E64B-2B19-4F22-81E6-E73961D54F5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95452" y="713467"/>
            <a:ext cx="7002961" cy="5700395"/>
          </a:xfrm>
          <a:prstGeom prst="rect">
            <a:avLst/>
          </a:prstGeom>
          <a:noFill/>
          <a:ln>
            <a:noFill/>
          </a:ln>
        </p:spPr>
      </p:pic>
    </p:spTree>
    <p:extLst>
      <p:ext uri="{BB962C8B-B14F-4D97-AF65-F5344CB8AC3E}">
        <p14:creationId xmlns:p14="http://schemas.microsoft.com/office/powerpoint/2010/main" val="4229767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198391"/>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9" name="Picture 8">
            <a:extLst>
              <a:ext uri="{FF2B5EF4-FFF2-40B4-BE49-F238E27FC236}">
                <a16:creationId xmlns:a16="http://schemas.microsoft.com/office/drawing/2014/main" id="{D2CA8893-DE8C-46B9-BCF0-B3F36B73379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60320" y="731520"/>
            <a:ext cx="6519636" cy="5928089"/>
          </a:xfrm>
          <a:prstGeom prst="rect">
            <a:avLst/>
          </a:prstGeom>
          <a:noFill/>
          <a:ln>
            <a:noFill/>
          </a:ln>
        </p:spPr>
      </p:pic>
    </p:spTree>
    <p:extLst>
      <p:ext uri="{BB962C8B-B14F-4D97-AF65-F5344CB8AC3E}">
        <p14:creationId xmlns:p14="http://schemas.microsoft.com/office/powerpoint/2010/main" val="322608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7F55A-EEA3-4D1B-A703-99D48B404032}"/>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25067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4FC9E-717E-4615-89D0-0FF3F6936BCB}"/>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661926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5ECFBA-25F1-474D-9BD4-3FA43996E1DC}"/>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6392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C443E-03B0-40DC-8EEE-ECE17505C5BC}"/>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44130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087E7-E39A-45C9-83CD-3D1E6A1C979B}"/>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2402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1E0A71-73FD-4B5E-9E92-4EDFC892D167}"/>
              </a:ext>
            </a:extLst>
          </p:cNvPr>
          <p:cNvPicPr/>
          <p:nvPr/>
        </p:nvPicPr>
        <p:blipFill>
          <a:blip r:embed="rId2"/>
          <a:stretch>
            <a:fillRect/>
          </a:stretch>
        </p:blipFill>
        <p:spPr>
          <a:xfrm>
            <a:off x="0" y="-97970"/>
            <a:ext cx="12192000" cy="6955970"/>
          </a:xfrm>
          <a:prstGeom prst="rect">
            <a:avLst/>
          </a:prstGeom>
        </p:spPr>
      </p:pic>
    </p:spTree>
    <p:extLst>
      <p:ext uri="{BB962C8B-B14F-4D97-AF65-F5344CB8AC3E}">
        <p14:creationId xmlns:p14="http://schemas.microsoft.com/office/powerpoint/2010/main" val="31787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79175-C597-4EAF-A186-612DA6D474DA}"/>
              </a:ext>
            </a:extLst>
          </p:cNvPr>
          <p:cNvPicPr/>
          <p:nvPr/>
        </p:nvPicPr>
        <p:blipFill>
          <a:blip r:embed="rId2"/>
          <a:stretch>
            <a:fillRect/>
          </a:stretch>
        </p:blipFill>
        <p:spPr>
          <a:xfrm>
            <a:off x="0" y="-84909"/>
            <a:ext cx="12192000" cy="6942909"/>
          </a:xfrm>
          <a:prstGeom prst="rect">
            <a:avLst/>
          </a:prstGeom>
        </p:spPr>
      </p:pic>
    </p:spTree>
    <p:extLst>
      <p:ext uri="{BB962C8B-B14F-4D97-AF65-F5344CB8AC3E}">
        <p14:creationId xmlns:p14="http://schemas.microsoft.com/office/powerpoint/2010/main" val="3256268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DC5E7B-EB18-4EAD-B30B-DA1DD7EADBE0}"/>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8561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Introduction</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333829" y="1756230"/>
            <a:ext cx="11625942" cy="3108543"/>
          </a:xfrm>
          <a:prstGeom prst="rect">
            <a:avLst/>
          </a:prstGeom>
          <a:noFill/>
        </p:spPr>
        <p:txBody>
          <a:bodyPr wrap="square" rtlCol="0">
            <a:spAutoFit/>
          </a:bodyPr>
          <a:lstStyle/>
          <a:p>
            <a:r>
              <a:rPr lang="en-US" sz="2800" dirty="0">
                <a:latin typeface="Cambria" pitchFamily="18" charset="0"/>
                <a:ea typeface="Cambria" pitchFamily="18" charset="0"/>
              </a:rPr>
              <a:t>The primary goal of our Infant Immunization Management site is to sell vaccines online. In this application the customer can login, select products, quantity and proceed towards confirm order. After confirming the order Admin will get a notification of the order. Payment method will be online through payment Gateway. This website will give the Customer a greater exposure to their products at their Ease of Comfort. It provides the user with a catalogue of different product available for purchase in the store.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0D9735-33FF-4740-B0FA-AB0885A17589}"/>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712361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E6DBEB-9715-4DB8-930D-7D7CAF913A8F}"/>
              </a:ext>
            </a:extLst>
          </p:cNvPr>
          <p:cNvPicPr/>
          <p:nvPr/>
        </p:nvPicPr>
        <p:blipFill>
          <a:blip r:embed="rId2"/>
          <a:stretch>
            <a:fillRect/>
          </a:stretch>
        </p:blipFill>
        <p:spPr>
          <a:xfrm>
            <a:off x="0" y="-52251"/>
            <a:ext cx="12192000" cy="6910251"/>
          </a:xfrm>
          <a:prstGeom prst="rect">
            <a:avLst/>
          </a:prstGeom>
        </p:spPr>
      </p:pic>
    </p:spTree>
    <p:extLst>
      <p:ext uri="{BB962C8B-B14F-4D97-AF65-F5344CB8AC3E}">
        <p14:creationId xmlns:p14="http://schemas.microsoft.com/office/powerpoint/2010/main" val="31237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2E9E94-7533-49D6-8492-7D96329BB93B}"/>
              </a:ext>
            </a:extLst>
          </p:cNvPr>
          <p:cNvPicPr/>
          <p:nvPr/>
        </p:nvPicPr>
        <p:blipFill>
          <a:blip r:embed="rId2"/>
          <a:stretch>
            <a:fillRect/>
          </a:stretch>
        </p:blipFill>
        <p:spPr>
          <a:xfrm>
            <a:off x="0" y="-84909"/>
            <a:ext cx="12192000" cy="6942909"/>
          </a:xfrm>
          <a:prstGeom prst="rect">
            <a:avLst/>
          </a:prstGeom>
        </p:spPr>
      </p:pic>
    </p:spTree>
    <p:extLst>
      <p:ext uri="{BB962C8B-B14F-4D97-AF65-F5344CB8AC3E}">
        <p14:creationId xmlns:p14="http://schemas.microsoft.com/office/powerpoint/2010/main" val="2409898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FFCC77-A889-41DD-BC88-759AFCAAFF99}"/>
              </a:ext>
            </a:extLst>
          </p:cNvPr>
          <p:cNvPicPr/>
          <p:nvPr/>
        </p:nvPicPr>
        <p:blipFill>
          <a:blip r:embed="rId2"/>
          <a:stretch>
            <a:fillRect/>
          </a:stretch>
        </p:blipFill>
        <p:spPr>
          <a:xfrm>
            <a:off x="0" y="-65314"/>
            <a:ext cx="12192000" cy="6923313"/>
          </a:xfrm>
          <a:prstGeom prst="rect">
            <a:avLst/>
          </a:prstGeom>
        </p:spPr>
      </p:pic>
    </p:spTree>
    <p:extLst>
      <p:ext uri="{BB962C8B-B14F-4D97-AF65-F5344CB8AC3E}">
        <p14:creationId xmlns:p14="http://schemas.microsoft.com/office/powerpoint/2010/main" val="69631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0D3857-F564-4642-9CBC-A40D0D1985A4}"/>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4103767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05A00-CC77-484D-8299-0805317B40D5}"/>
              </a:ext>
            </a:extLst>
          </p:cNvPr>
          <p:cNvPicPr/>
          <p:nvPr/>
        </p:nvPicPr>
        <p:blipFill>
          <a:blip r:embed="rId2"/>
          <a:stretch>
            <a:fillRect/>
          </a:stretch>
        </p:blipFill>
        <p:spPr>
          <a:xfrm>
            <a:off x="0" y="58783"/>
            <a:ext cx="12192000" cy="6799217"/>
          </a:xfrm>
          <a:prstGeom prst="rect">
            <a:avLst/>
          </a:prstGeom>
        </p:spPr>
      </p:pic>
    </p:spTree>
    <p:extLst>
      <p:ext uri="{BB962C8B-B14F-4D97-AF65-F5344CB8AC3E}">
        <p14:creationId xmlns:p14="http://schemas.microsoft.com/office/powerpoint/2010/main" val="317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E253C3-F56D-4E0F-AEF4-FF2B657FDD6F}"/>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0820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E23F1-6E52-445B-A979-5938717F4802}"/>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37583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5A51DE-9287-47FB-AE5B-32A21A1F6EB2}"/>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887741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8FC1AD-4C53-4DCA-B54D-6FD35122C4F2}"/>
              </a:ext>
            </a:extLst>
          </p:cNvPr>
          <p:cNvPicPr/>
          <p:nvPr/>
        </p:nvPicPr>
        <p:blipFill>
          <a:blip r:embed="rId2"/>
          <a:stretch>
            <a:fillRect/>
          </a:stretch>
        </p:blipFill>
        <p:spPr>
          <a:xfrm>
            <a:off x="0" y="-124097"/>
            <a:ext cx="12192000" cy="6982097"/>
          </a:xfrm>
          <a:prstGeom prst="rect">
            <a:avLst/>
          </a:prstGeom>
        </p:spPr>
      </p:pic>
    </p:spTree>
    <p:extLst>
      <p:ext uri="{BB962C8B-B14F-4D97-AF65-F5344CB8AC3E}">
        <p14:creationId xmlns:p14="http://schemas.microsoft.com/office/powerpoint/2010/main" val="558144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Technology Used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668593" y="1042220"/>
            <a:ext cx="11248103" cy="4893647"/>
          </a:xfrm>
          <a:prstGeom prst="rect">
            <a:avLst/>
          </a:prstGeom>
          <a:noFill/>
        </p:spPr>
        <p:txBody>
          <a:bodyPr wrap="square">
            <a:spAutoFit/>
          </a:bodyPr>
          <a:lstStyle/>
          <a:p>
            <a:pPr marL="0" indent="0" algn="just">
              <a:buNone/>
            </a:pPr>
            <a:r>
              <a:rPr lang="en-IN" sz="2400" dirty="0">
                <a:latin typeface="Cambria" pitchFamily="18" charset="0"/>
                <a:ea typeface="Cambria" pitchFamily="18" charset="0"/>
                <a:cs typeface="Times New Roman" panose="02020603050405020304" pitchFamily="18" charset="0"/>
              </a:rPr>
              <a:t>We used C# , ASP.NET as backend &amp; HTML , CSS , JS , </a:t>
            </a:r>
            <a:r>
              <a:rPr lang="en-IN" sz="2400" dirty="0" err="1">
                <a:latin typeface="Cambria" pitchFamily="18" charset="0"/>
                <a:ea typeface="Cambria" pitchFamily="18" charset="0"/>
                <a:cs typeface="Times New Roman" panose="02020603050405020304" pitchFamily="18" charset="0"/>
              </a:rPr>
              <a:t>Jquery</a:t>
            </a:r>
            <a:r>
              <a:rPr lang="en-IN" sz="2400" dirty="0">
                <a:latin typeface="Cambria" pitchFamily="18" charset="0"/>
                <a:ea typeface="Cambria" pitchFamily="18" charset="0"/>
                <a:cs typeface="Times New Roman" panose="02020603050405020304" pitchFamily="18" charset="0"/>
              </a:rPr>
              <a:t> , AJAX , BootStrap5 as Frontend in our Project.</a:t>
            </a:r>
          </a:p>
          <a:p>
            <a:pPr marL="0" indent="0" algn="just">
              <a:buNone/>
            </a:pPr>
            <a:endParaRPr lang="en-IN" sz="2400" dirty="0">
              <a:latin typeface="Cambria" pitchFamily="18" charset="0"/>
              <a:ea typeface="Cambria" pitchFamily="18" charset="0"/>
              <a:cs typeface="Times New Roman" panose="02020603050405020304" pitchFamily="18" charset="0"/>
            </a:endParaRPr>
          </a:p>
          <a:p>
            <a:pPr algn="just">
              <a:buFont typeface="Wingdings" panose="05000000000000000000" pitchFamily="2" charset="2"/>
              <a:buChar char="v"/>
            </a:pP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1" dirty="0">
                <a:solidFill>
                  <a:schemeClr val="tx2">
                    <a:lumMod val="40000"/>
                    <a:lumOff val="60000"/>
                  </a:schemeClr>
                </a:solidFill>
                <a:latin typeface="Cambria" pitchFamily="18" charset="0"/>
                <a:ea typeface="Cambria" pitchFamily="18" charset="0"/>
                <a:cs typeface="Times New Roman" panose="02020603050405020304" pitchFamily="18" charset="0"/>
              </a:rPr>
              <a:t>ASP.NET</a:t>
            </a:r>
            <a:r>
              <a:rPr lang="en-US" sz="2400" b="1"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r>
              <a:rPr lang="en-US" sz="2400" b="0" i="0" dirty="0">
                <a:solidFill>
                  <a:schemeClr val="tx2">
                    <a:lumMod val="40000"/>
                    <a:lumOff val="60000"/>
                  </a:schemeClr>
                </a:solidFill>
                <a:effectLst/>
                <a:latin typeface="Cambria" pitchFamily="18" charset="0"/>
                <a:ea typeface="Cambria" pitchFamily="18" charset="0"/>
                <a:cs typeface="Times New Roman" panose="02020603050405020304" pitchFamily="18" charset="0"/>
              </a:rPr>
              <a:t> </a:t>
            </a:r>
          </a:p>
          <a:p>
            <a:pPr marL="594360" lvl="2" indent="0" algn="just">
              <a:buNone/>
            </a:pPr>
            <a:r>
              <a:rPr lang="en-US" sz="2400" b="0" i="0" dirty="0">
                <a:solidFill>
                  <a:srgbClr val="202124"/>
                </a:solidFill>
                <a:effectLst/>
                <a:latin typeface="Cambria" pitchFamily="18" charset="0"/>
                <a:ea typeface="Cambria" pitchFamily="18" charset="0"/>
                <a:cs typeface="Times New Roman" panose="02020603050405020304" pitchFamily="18" charset="0"/>
              </a:rPr>
              <a:t>	</a:t>
            </a:r>
            <a:r>
              <a:rPr lang="en-US" sz="2400" b="0" i="0" dirty="0">
                <a:effectLst/>
                <a:latin typeface="Cambria" pitchFamily="18" charset="0"/>
                <a:ea typeface="Cambria" pitchFamily="18" charset="0"/>
                <a:cs typeface="Times New Roman" panose="02020603050405020304" pitchFamily="18" charset="0"/>
              </a:rPr>
              <a:t>ASP.NET is a web framework designed and developed by Microsoft. It is used to develop websites, web applications and web services. It provides fantastic integration of HTML, CSS and JavaScript.</a:t>
            </a: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a:p>
            <a:pPr marL="594360" lvl="2" indent="0" algn="just">
              <a:buNone/>
            </a:pPr>
            <a:r>
              <a:rPr lang="en-US" sz="2400" dirty="0">
                <a:solidFill>
                  <a:srgbClr val="202124"/>
                </a:solidFill>
                <a:latin typeface="Cambria" pitchFamily="18" charset="0"/>
                <a:ea typeface="Cambria" pitchFamily="18" charset="0"/>
                <a:cs typeface="Times New Roman" panose="02020603050405020304" pitchFamily="18" charset="0"/>
              </a:rPr>
              <a:t>ASP.NET is an open-source, server-side web-application framework designed for web development to produce dynamic web pages. It was developed by Microsoft to allow programmers to build dynamic web sites, applications and services. The name stands for Active Server Pages Network Enabled Technologies.</a:t>
            </a:r>
          </a:p>
          <a:p>
            <a:pPr marL="594360" lvl="2" indent="0" algn="just">
              <a:buNone/>
            </a:pPr>
            <a:endParaRPr lang="en-US" sz="2400" dirty="0">
              <a:solidFill>
                <a:srgbClr val="202124"/>
              </a:solidFill>
              <a:latin typeface="Cambria" pitchFamily="18" charset="0"/>
              <a:ea typeface="Cambria" pitchFamily="18" charset="0"/>
              <a:cs typeface="Times New Roman" panose="02020603050405020304" pitchFamily="18" charset="0"/>
            </a:endParaRPr>
          </a:p>
        </p:txBody>
      </p:sp>
    </p:spTree>
    <p:extLst>
      <p:ext uri="{BB962C8B-B14F-4D97-AF65-F5344CB8AC3E}">
        <p14:creationId xmlns:p14="http://schemas.microsoft.com/office/powerpoint/2010/main" val="19314072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187BE-A3DB-4A9F-9EBC-A17CE08C5E15}"/>
              </a:ext>
            </a:extLst>
          </p:cNvPr>
          <p:cNvPicPr/>
          <p:nvPr/>
        </p:nvPicPr>
        <p:blipFill>
          <a:blip r:embed="rId2"/>
          <a:stretch>
            <a:fillRect/>
          </a:stretch>
        </p:blipFill>
        <p:spPr>
          <a:xfrm>
            <a:off x="0" y="-45720"/>
            <a:ext cx="12192000" cy="6903719"/>
          </a:xfrm>
          <a:prstGeom prst="rect">
            <a:avLst/>
          </a:prstGeom>
        </p:spPr>
      </p:pic>
    </p:spTree>
    <p:extLst>
      <p:ext uri="{BB962C8B-B14F-4D97-AF65-F5344CB8AC3E}">
        <p14:creationId xmlns:p14="http://schemas.microsoft.com/office/powerpoint/2010/main" val="196363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5A7522-A2F6-403F-9C4F-B0E72F90672E}"/>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691719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576D36-34C1-484C-9AB1-C6C4CA75154D}"/>
              </a:ext>
            </a:extLst>
          </p:cNvPr>
          <p:cNvPicPr/>
          <p:nvPr/>
        </p:nvPicPr>
        <p:blipFill>
          <a:blip r:embed="rId2"/>
          <a:stretch>
            <a:fillRect/>
          </a:stretch>
        </p:blipFill>
        <p:spPr>
          <a:xfrm>
            <a:off x="-1" y="0"/>
            <a:ext cx="12259491" cy="6857999"/>
          </a:xfrm>
          <a:prstGeom prst="rect">
            <a:avLst/>
          </a:prstGeom>
        </p:spPr>
      </p:pic>
    </p:spTree>
    <p:extLst>
      <p:ext uri="{BB962C8B-B14F-4D97-AF65-F5344CB8AC3E}">
        <p14:creationId xmlns:p14="http://schemas.microsoft.com/office/powerpoint/2010/main" val="1819771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870A81-8EE9-4FCE-AEFA-EF9F0B48CF5C}"/>
              </a:ext>
            </a:extLst>
          </p:cNvPr>
          <p:cNvPicPr/>
          <p:nvPr/>
        </p:nvPicPr>
        <p:blipFill>
          <a:blip r:embed="rId2"/>
          <a:stretch>
            <a:fillRect/>
          </a:stretch>
        </p:blipFill>
        <p:spPr>
          <a:xfrm>
            <a:off x="0" y="-84909"/>
            <a:ext cx="12192000" cy="6942909"/>
          </a:xfrm>
          <a:prstGeom prst="rect">
            <a:avLst/>
          </a:prstGeom>
        </p:spPr>
      </p:pic>
    </p:spTree>
    <p:extLst>
      <p:ext uri="{BB962C8B-B14F-4D97-AF65-F5344CB8AC3E}">
        <p14:creationId xmlns:p14="http://schemas.microsoft.com/office/powerpoint/2010/main" val="1040184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1A786-7CC3-4C55-B367-5C3CA6DEC8CA}"/>
              </a:ext>
            </a:extLst>
          </p:cNvPr>
          <p:cNvPicPr/>
          <p:nvPr/>
        </p:nvPicPr>
        <p:blipFill>
          <a:blip r:embed="rId2"/>
          <a:stretch>
            <a:fillRect/>
          </a:stretch>
        </p:blipFill>
        <p:spPr>
          <a:xfrm>
            <a:off x="-1" y="0"/>
            <a:ext cx="12259491" cy="6857999"/>
          </a:xfrm>
          <a:prstGeom prst="rect">
            <a:avLst/>
          </a:prstGeom>
        </p:spPr>
      </p:pic>
    </p:spTree>
    <p:extLst>
      <p:ext uri="{BB962C8B-B14F-4D97-AF65-F5344CB8AC3E}">
        <p14:creationId xmlns:p14="http://schemas.microsoft.com/office/powerpoint/2010/main" val="576033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47567-9EF7-478E-8498-61D9C5DF0AC1}"/>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59762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65CCA7-B9DD-4DBA-8A02-790881830175}"/>
              </a:ext>
            </a:extLst>
          </p:cNvPr>
          <p:cNvPicPr/>
          <p:nvPr/>
        </p:nvPicPr>
        <p:blipFill>
          <a:blip r:embed="rId2"/>
          <a:stretch>
            <a:fillRect/>
          </a:stretch>
        </p:blipFill>
        <p:spPr>
          <a:xfrm>
            <a:off x="0" y="-52251"/>
            <a:ext cx="12192000" cy="6910251"/>
          </a:xfrm>
          <a:prstGeom prst="rect">
            <a:avLst/>
          </a:prstGeom>
        </p:spPr>
      </p:pic>
    </p:spTree>
    <p:extLst>
      <p:ext uri="{BB962C8B-B14F-4D97-AF65-F5344CB8AC3E}">
        <p14:creationId xmlns:p14="http://schemas.microsoft.com/office/powerpoint/2010/main" val="2852180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66D2F1-07D9-47E2-8234-74D638EFE839}"/>
              </a:ext>
            </a:extLst>
          </p:cNvPr>
          <p:cNvPicPr/>
          <p:nvPr/>
        </p:nvPicPr>
        <p:blipFill>
          <a:blip r:embed="rId2"/>
          <a:stretch>
            <a:fillRect/>
          </a:stretch>
        </p:blipFill>
        <p:spPr>
          <a:xfrm>
            <a:off x="-45720" y="-45720"/>
            <a:ext cx="12237720" cy="6903719"/>
          </a:xfrm>
          <a:prstGeom prst="rect">
            <a:avLst/>
          </a:prstGeom>
        </p:spPr>
      </p:pic>
    </p:spTree>
    <p:extLst>
      <p:ext uri="{BB962C8B-B14F-4D97-AF65-F5344CB8AC3E}">
        <p14:creationId xmlns:p14="http://schemas.microsoft.com/office/powerpoint/2010/main" val="440990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4E30E-32F0-4083-A0B8-29F7BA95168F}"/>
              </a:ext>
            </a:extLst>
          </p:cNvPr>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29907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42692"/>
            <a:ext cx="7601830" cy="1005840"/>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User Classes </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9" name="Straight Connector 18">
            <a:extLst>
              <a:ext uri="{FF2B5EF4-FFF2-40B4-BE49-F238E27FC236}">
                <a16:creationId xmlns:a16="http://schemas.microsoft.com/office/drawing/2014/main" id="{8F7343E3-2473-4BDF-9F3A-CD2C9840C111}"/>
              </a:ext>
            </a:extLst>
          </p:cNvPr>
          <p:cNvCxnSpPr>
            <a:cxnSpLocks/>
          </p:cNvCxnSpPr>
          <p:nvPr/>
        </p:nvCxnSpPr>
        <p:spPr>
          <a:xfrm rot="16200000" flipH="1">
            <a:off x="8094313" y="3443501"/>
            <a:ext cx="1596572" cy="14513"/>
          </a:xfrm>
          <a:prstGeom prst="line">
            <a:avLst/>
          </a:prstGeom>
          <a:ln w="254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079DF2B-7674-4DAE-8088-D890FCD2D582}"/>
              </a:ext>
            </a:extLst>
          </p:cNvPr>
          <p:cNvSpPr/>
          <p:nvPr/>
        </p:nvSpPr>
        <p:spPr>
          <a:xfrm>
            <a:off x="7674717" y="3185878"/>
            <a:ext cx="2569029" cy="58057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rPr>
              <a:t>Admin</a:t>
            </a:r>
            <a:endParaRPr lang="ko-KR" altLang="en-US" sz="2700" b="1" dirty="0">
              <a:solidFill>
                <a:schemeClr val="tx1"/>
              </a:solidFill>
              <a:latin typeface="Cambria" pitchFamily="18" charset="0"/>
            </a:endParaRPr>
          </a:p>
        </p:txBody>
      </p:sp>
      <p:sp>
        <p:nvSpPr>
          <p:cNvPr id="29" name="TextBox 28">
            <a:extLst>
              <a:ext uri="{FF2B5EF4-FFF2-40B4-BE49-F238E27FC236}">
                <a16:creationId xmlns:a16="http://schemas.microsoft.com/office/drawing/2014/main" id="{EB9E44DE-0676-40C1-842B-94EF59935D06}"/>
              </a:ext>
            </a:extLst>
          </p:cNvPr>
          <p:cNvSpPr txBox="1"/>
          <p:nvPr/>
        </p:nvSpPr>
        <p:spPr>
          <a:xfrm>
            <a:off x="348344" y="4505602"/>
            <a:ext cx="3672114" cy="707886"/>
          </a:xfrm>
          <a:prstGeom prst="rect">
            <a:avLst/>
          </a:prstGeom>
          <a:noFill/>
        </p:spPr>
        <p:txBody>
          <a:bodyPr wrap="square" numCol="1" rtlCol="0">
            <a:spAutoFit/>
          </a:bodyPr>
          <a:lstStyle/>
          <a:p>
            <a:pPr algn="ctr"/>
            <a:r>
              <a:rPr lang="en-US" sz="2000" dirty="0">
                <a:latin typeface="Cambria" pitchFamily="18" charset="0"/>
                <a:ea typeface="Cambria" pitchFamily="18" charset="0"/>
              </a:rPr>
              <a:t>In this module User will register and buy any product.</a:t>
            </a:r>
            <a:endParaRPr lang="ko-KR" altLang="en-US" sz="2000" b="1" dirty="0">
              <a:solidFill>
                <a:schemeClr val="tx1">
                  <a:lumMod val="75000"/>
                  <a:lumOff val="25000"/>
                </a:schemeClr>
              </a:solidFill>
              <a:latin typeface="Cambria" pitchFamily="18" charset="0"/>
              <a:cs typeface="Arial" pitchFamily="34" charset="0"/>
            </a:endParaRPr>
          </a:p>
        </p:txBody>
      </p:sp>
      <p:sp>
        <p:nvSpPr>
          <p:cNvPr id="45" name="TextBox 44">
            <a:extLst>
              <a:ext uri="{FF2B5EF4-FFF2-40B4-BE49-F238E27FC236}">
                <a16:creationId xmlns:a16="http://schemas.microsoft.com/office/drawing/2014/main" id="{EB9E44DE-0676-40C1-842B-94EF59935D06}"/>
              </a:ext>
            </a:extLst>
          </p:cNvPr>
          <p:cNvSpPr txBox="1"/>
          <p:nvPr/>
        </p:nvSpPr>
        <p:spPr>
          <a:xfrm>
            <a:off x="7029237" y="4285341"/>
            <a:ext cx="3367314" cy="1015663"/>
          </a:xfrm>
          <a:prstGeom prst="rect">
            <a:avLst/>
          </a:prstGeom>
          <a:noFill/>
        </p:spPr>
        <p:txBody>
          <a:bodyPr wrap="square" rtlCol="0">
            <a:spAutoFit/>
          </a:bodyPr>
          <a:lstStyle/>
          <a:p>
            <a:pPr algn="ctr"/>
            <a:r>
              <a:rPr lang="en-US" sz="2000" dirty="0">
                <a:latin typeface="Cambria" pitchFamily="18" charset="0"/>
                <a:ea typeface="Cambria" pitchFamily="18" charset="0"/>
              </a:rPr>
              <a:t>In this module Admin can add or delete anything products.</a:t>
            </a:r>
            <a:endParaRPr lang="ko-KR" altLang="en-US" sz="2000" b="1" dirty="0">
              <a:solidFill>
                <a:schemeClr val="tx1">
                  <a:lumMod val="75000"/>
                  <a:lumOff val="25000"/>
                </a:schemeClr>
              </a:solidFill>
              <a:latin typeface="Cambria" pitchFamily="18" charset="0"/>
              <a:cs typeface="Arial" pitchFamily="34" charset="0"/>
            </a:endParaRPr>
          </a:p>
        </p:txBody>
      </p:sp>
      <p:pic>
        <p:nvPicPr>
          <p:cNvPr id="47" name="Picture 46" descr="user png.PNG"/>
          <p:cNvPicPr>
            <a:picLocks noChangeAspect="1"/>
          </p:cNvPicPr>
          <p:nvPr/>
        </p:nvPicPr>
        <p:blipFill>
          <a:blip r:embed="rId2" cstate="print"/>
          <a:stretch>
            <a:fillRect/>
          </a:stretch>
        </p:blipFill>
        <p:spPr>
          <a:xfrm>
            <a:off x="1463974" y="1557900"/>
            <a:ext cx="1267971" cy="1267971"/>
          </a:xfrm>
          <a:prstGeom prst="rect">
            <a:avLst/>
          </a:prstGeom>
        </p:spPr>
      </p:pic>
      <p:pic>
        <p:nvPicPr>
          <p:cNvPr id="48" name="Picture 47" descr="admin.png"/>
          <p:cNvPicPr>
            <a:picLocks noChangeAspect="1"/>
          </p:cNvPicPr>
          <p:nvPr/>
        </p:nvPicPr>
        <p:blipFill>
          <a:blip r:embed="rId3"/>
          <a:stretch>
            <a:fillRect/>
          </a:stretch>
        </p:blipFill>
        <p:spPr>
          <a:xfrm>
            <a:off x="8271098" y="1615440"/>
            <a:ext cx="1164533" cy="1152889"/>
          </a:xfrm>
          <a:prstGeom prst="rect">
            <a:avLst/>
          </a:prstGeom>
        </p:spPr>
      </p:pic>
      <p:cxnSp>
        <p:nvCxnSpPr>
          <p:cNvPr id="22" name="Straight Connector 21">
            <a:extLst>
              <a:ext uri="{FF2B5EF4-FFF2-40B4-BE49-F238E27FC236}">
                <a16:creationId xmlns:a16="http://schemas.microsoft.com/office/drawing/2014/main" id="{582E2B4C-53D5-480A-94F2-7F61A93EB936}"/>
              </a:ext>
            </a:extLst>
          </p:cNvPr>
          <p:cNvCxnSpPr>
            <a:cxnSpLocks/>
          </p:cNvCxnSpPr>
          <p:nvPr/>
        </p:nvCxnSpPr>
        <p:spPr>
          <a:xfrm rot="5400000">
            <a:off x="1270316" y="3457698"/>
            <a:ext cx="1632869" cy="22416"/>
          </a:xfrm>
          <a:prstGeom prst="line">
            <a:avLst/>
          </a:prstGeom>
          <a:ln w="25400">
            <a:solidFill>
              <a:schemeClr val="accent6"/>
            </a:solidFill>
            <a:tailEnd type="ova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49CC8FD-C4CD-4E2E-A50C-A55F20AF6617}"/>
              </a:ext>
            </a:extLst>
          </p:cNvPr>
          <p:cNvSpPr/>
          <p:nvPr/>
        </p:nvSpPr>
        <p:spPr>
          <a:xfrm>
            <a:off x="835216" y="3185878"/>
            <a:ext cx="2525486" cy="566057"/>
          </a:xfrm>
          <a:prstGeom prst="rect">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solidFill>
                  <a:schemeClr val="tx1"/>
                </a:solidFill>
                <a:latin typeface="Cambria" pitchFamily="18" charset="0"/>
                <a:ea typeface="Cambria" pitchFamily="18" charset="0"/>
              </a:rPr>
              <a:t>User</a:t>
            </a:r>
            <a:endParaRPr lang="ko-KR" altLang="en-US" sz="2700" b="1" dirty="0">
              <a:solidFill>
                <a:schemeClr val="tx1"/>
              </a:solidFill>
              <a:latin typeface="Cambria"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linds(horizontal)">
                                      <p:cBhvr>
                                        <p:cTn id="10" dur="500"/>
                                        <p:tgtEl>
                                          <p:spTgt spid="29"/>
                                        </p:tgtEl>
                                      </p:cBhvr>
                                    </p:animEffect>
                                  </p:childTnLst>
                                </p:cTn>
                              </p:par>
                              <p:par>
                                <p:cTn id="11" presetID="3" presetClass="entr" presetSubtype="1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blinds(horizontal)">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blinds(horizontal)">
                                      <p:cBhvr>
                                        <p:cTn id="24" dur="500"/>
                                        <p:tgtEl>
                                          <p:spTgt spid="45"/>
                                        </p:tgtEl>
                                      </p:cBhvr>
                                    </p:animEffect>
                                  </p:childTnLst>
                                </p:cTn>
                              </p:par>
                              <p:par>
                                <p:cTn id="25" presetID="3" presetClass="entr" presetSubtype="1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blinds(horizontal)">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p:bldP spid="45"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2EDD862E-7804-4195-8C5A-0CEF09941158}"/>
              </a:ext>
            </a:extLst>
          </p:cNvPr>
          <p:cNvGrpSpPr/>
          <p:nvPr/>
        </p:nvGrpSpPr>
        <p:grpSpPr>
          <a:xfrm>
            <a:off x="0" y="139792"/>
            <a:ext cx="8461829" cy="963294"/>
            <a:chOff x="0" y="545888"/>
            <a:chExt cx="7601830" cy="1005840"/>
          </a:xfrm>
          <a:solidFill>
            <a:srgbClr val="EE6CC1">
              <a:lumMod val="50000"/>
            </a:srgbClr>
          </a:solidFill>
        </p:grpSpPr>
        <p:sp>
          <p:nvSpPr>
            <p:cNvPr id="20" name="Arrow: Chevron 17">
              <a:extLst>
                <a:ext uri="{FF2B5EF4-FFF2-40B4-BE49-F238E27FC236}">
                  <a16:creationId xmlns:a16="http://schemas.microsoft.com/office/drawing/2014/main" id="{FFED5095-CBA9-4831-8D97-D52678734890}"/>
                </a:ext>
              </a:extLst>
            </p:cNvPr>
            <p:cNvSpPr/>
            <p:nvPr/>
          </p:nvSpPr>
          <p:spPr>
            <a:xfrm>
              <a:off x="6663477" y="545888"/>
              <a:ext cx="731520" cy="1005840"/>
            </a:xfrm>
            <a:prstGeom prst="chevron">
              <a:avLst>
                <a:gd name="adj" fmla="val 56731"/>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1" name="Arrow: Pentagon 1">
              <a:extLst>
                <a:ext uri="{FF2B5EF4-FFF2-40B4-BE49-F238E27FC236}">
                  <a16:creationId xmlns:a16="http://schemas.microsoft.com/office/drawing/2014/main" id="{CC89345B-675A-44F7-BB03-50DBDE372349}"/>
                </a:ext>
              </a:extLst>
            </p:cNvPr>
            <p:cNvSpPr/>
            <p:nvPr/>
          </p:nvSpPr>
          <p:spPr>
            <a:xfrm>
              <a:off x="0" y="545888"/>
              <a:ext cx="6427177" cy="1005840"/>
            </a:xfrm>
            <a:prstGeom prst="homePlate">
              <a:avLst>
                <a:gd name="adj" fmla="val 40909"/>
              </a:avLst>
            </a:prstGeom>
            <a:ln/>
          </p:spPr>
          <p:style>
            <a:lnRef idx="1">
              <a:schemeClr val="accent5"/>
            </a:lnRef>
            <a:fillRef idx="2">
              <a:schemeClr val="accent5"/>
            </a:fillRef>
            <a:effectRef idx="1">
              <a:schemeClr val="accent5"/>
            </a:effectRef>
            <a:fontRef idx="minor">
              <a:schemeClr val="dk1"/>
            </a:fontRef>
          </p:style>
          <p:txBody>
            <a:bodyPr rtlCol="0" anchor="ctr"/>
            <a:lstStyle/>
            <a:p>
              <a:pPr lvl="0" algn="ctr">
                <a:defRPr/>
              </a:pPr>
              <a:r>
                <a:rPr lang="en-US" sz="3200" b="1" kern="0" dirty="0">
                  <a:solidFill>
                    <a:prstClr val="white"/>
                  </a:solidFill>
                  <a:latin typeface="Cambria" pitchFamily="18" charset="0"/>
                  <a:ea typeface="Cambria" pitchFamily="18" charset="0"/>
                </a:rPr>
                <a:t>Use Case diagram for Users</a:t>
              </a:r>
            </a:p>
          </p:txBody>
        </p:sp>
        <p:sp>
          <p:nvSpPr>
            <p:cNvPr id="22" name="Arrow: Chevron 18">
              <a:extLst>
                <a:ext uri="{FF2B5EF4-FFF2-40B4-BE49-F238E27FC236}">
                  <a16:creationId xmlns:a16="http://schemas.microsoft.com/office/drawing/2014/main" id="{1208EBD8-54D8-4165-9034-9A4ADB1B153F}"/>
                </a:ext>
              </a:extLst>
            </p:cNvPr>
            <p:cNvSpPr/>
            <p:nvPr/>
          </p:nvSpPr>
          <p:spPr>
            <a:xfrm>
              <a:off x="7053190" y="545888"/>
              <a:ext cx="548640" cy="1005840"/>
            </a:xfrm>
            <a:prstGeom prst="chevron">
              <a:avLst>
                <a:gd name="adj" fmla="val 74706"/>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25" name="Arrow: Chevron 19">
              <a:extLst>
                <a:ext uri="{FF2B5EF4-FFF2-40B4-BE49-F238E27FC236}">
                  <a16:creationId xmlns:a16="http://schemas.microsoft.com/office/drawing/2014/main" id="{60DF2D25-2D59-417A-A457-A7189A74BDFA}"/>
                </a:ext>
              </a:extLst>
            </p:cNvPr>
            <p:cNvSpPr/>
            <p:nvPr/>
          </p:nvSpPr>
          <p:spPr>
            <a:xfrm>
              <a:off x="6083373" y="545888"/>
              <a:ext cx="914400" cy="1005840"/>
            </a:xfrm>
            <a:prstGeom prst="chevron">
              <a:avLst>
                <a:gd name="adj" fmla="val 45057"/>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10" name="Picture 9">
            <a:extLst>
              <a:ext uri="{FF2B5EF4-FFF2-40B4-BE49-F238E27FC236}">
                <a16:creationId xmlns:a16="http://schemas.microsoft.com/office/drawing/2014/main" id="{84DEDE0D-107F-4181-9BBA-5A3DD53D510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56005" y="1103086"/>
            <a:ext cx="6633391" cy="5754914"/>
          </a:xfrm>
          <a:prstGeom prst="rect">
            <a:avLst/>
          </a:prstGeom>
          <a:noFill/>
          <a:ln>
            <a:noFill/>
          </a:ln>
        </p:spPr>
      </p:pic>
    </p:spTree>
    <p:extLst>
      <p:ext uri="{BB962C8B-B14F-4D97-AF65-F5344CB8AC3E}">
        <p14:creationId xmlns:p14="http://schemas.microsoft.com/office/powerpoint/2010/main" val="3203663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Customer Module</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374484" y="1536174"/>
            <a:ext cx="11248103" cy="1815882"/>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After successful registration and authentication</a:t>
            </a:r>
          </a:p>
          <a:p>
            <a:pPr marL="457200" indent="-457200" algn="just">
              <a:buFont typeface="Arial" panose="020B0604020202020204" pitchFamily="34" charset="0"/>
              <a:buChar char="•"/>
            </a:pPr>
            <a:r>
              <a:rPr lang="en-IN" sz="2800" dirty="0">
                <a:latin typeface="Cambria" pitchFamily="18" charset="0"/>
                <a:ea typeface="Cambria" pitchFamily="18" charset="0"/>
              </a:rPr>
              <a:t>The User can buy product.</a:t>
            </a:r>
          </a:p>
          <a:p>
            <a:pPr marL="457200" indent="-457200" algn="just">
              <a:buFont typeface="Arial" panose="020B0604020202020204" pitchFamily="34" charset="0"/>
              <a:buChar char="•"/>
            </a:pPr>
            <a:r>
              <a:rPr lang="en-IN" sz="2800" dirty="0">
                <a:latin typeface="Cambria" pitchFamily="18" charset="0"/>
                <a:ea typeface="Cambria" pitchFamily="18" charset="0"/>
              </a:rPr>
              <a:t>User can add products in the cart.</a:t>
            </a:r>
          </a:p>
          <a:p>
            <a:pPr marL="457200" indent="-457200" algn="just">
              <a:buFont typeface="Arial" panose="020B0604020202020204" pitchFamily="34" charset="0"/>
              <a:buChar char="•"/>
            </a:pPr>
            <a:r>
              <a:rPr lang="en-IN" sz="2800" dirty="0">
                <a:latin typeface="Cambria" pitchFamily="18" charset="0"/>
                <a:ea typeface="Cambria" pitchFamily="18" charset="0"/>
              </a:rPr>
              <a:t>Able to pay for the products they want to buy.</a:t>
            </a:r>
          </a:p>
        </p:txBody>
      </p:sp>
    </p:spTree>
    <p:extLst>
      <p:ext uri="{BB962C8B-B14F-4D97-AF65-F5344CB8AC3E}">
        <p14:creationId xmlns:p14="http://schemas.microsoft.com/office/powerpoint/2010/main" val="812968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187E71-F354-4022-A1A8-34A7FE507D25}"/>
              </a:ext>
            </a:extLst>
          </p:cNvPr>
          <p:cNvGrpSpPr/>
          <p:nvPr/>
        </p:nvGrpSpPr>
        <p:grpSpPr>
          <a:xfrm>
            <a:off x="0" y="303363"/>
            <a:ext cx="6843252" cy="665628"/>
            <a:chOff x="0" y="545888"/>
            <a:chExt cx="7601830" cy="1005840"/>
          </a:xfrm>
          <a:solidFill>
            <a:schemeClr val="accent3">
              <a:lumMod val="60000"/>
              <a:lumOff val="40000"/>
            </a:schemeClr>
          </a:solidFill>
        </p:grpSpPr>
        <p:sp>
          <p:nvSpPr>
            <p:cNvPr id="11"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Manager Module</a:t>
              </a:r>
            </a:p>
          </p:txBody>
        </p:sp>
        <p:sp>
          <p:nvSpPr>
            <p:cNvPr id="13"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0" name="TextBox 19">
            <a:extLst>
              <a:ext uri="{FF2B5EF4-FFF2-40B4-BE49-F238E27FC236}">
                <a16:creationId xmlns:a16="http://schemas.microsoft.com/office/drawing/2014/main" id="{98DB54B5-713C-4035-84E2-A4832DE95BB4}"/>
              </a:ext>
            </a:extLst>
          </p:cNvPr>
          <p:cNvSpPr txBox="1"/>
          <p:nvPr/>
        </p:nvSpPr>
        <p:spPr>
          <a:xfrm>
            <a:off x="526789" y="1628512"/>
            <a:ext cx="11248103" cy="2677656"/>
          </a:xfrm>
          <a:prstGeom prst="rect">
            <a:avLst/>
          </a:prstGeom>
          <a:noFill/>
        </p:spPr>
        <p:txBody>
          <a:bodyPr wrap="square">
            <a:spAutoFit/>
          </a:bodyPr>
          <a:lstStyle/>
          <a:p>
            <a:pPr marL="0" indent="0" algn="just">
              <a:buNone/>
            </a:pPr>
            <a:r>
              <a:rPr lang="en-IN" sz="2800" dirty="0">
                <a:latin typeface="Cambria" pitchFamily="18" charset="0"/>
                <a:ea typeface="Cambria" pitchFamily="18" charset="0"/>
              </a:rPr>
              <a:t>The Manager can </a:t>
            </a:r>
          </a:p>
          <a:p>
            <a:pPr lvl="1" algn="just">
              <a:buFont typeface="Arial" pitchFamily="34" charset="0"/>
              <a:buChar char="•"/>
            </a:pPr>
            <a:r>
              <a:rPr lang="en-IN" sz="2800" dirty="0">
                <a:latin typeface="Cambria" pitchFamily="18" charset="0"/>
                <a:ea typeface="Cambria" pitchFamily="18" charset="0"/>
              </a:rPr>
              <a:t> Add new Products.</a:t>
            </a:r>
          </a:p>
          <a:p>
            <a:pPr lvl="1" algn="just">
              <a:buFont typeface="Arial" pitchFamily="34" charset="0"/>
              <a:buChar char="•"/>
            </a:pPr>
            <a:r>
              <a:rPr lang="en-IN" sz="2800" dirty="0">
                <a:latin typeface="Cambria" pitchFamily="18" charset="0"/>
                <a:ea typeface="Cambria" pitchFamily="18" charset="0"/>
              </a:rPr>
              <a:t> Assign Delivery.</a:t>
            </a:r>
          </a:p>
          <a:p>
            <a:pPr lvl="1" algn="just">
              <a:buFont typeface="Arial" pitchFamily="34" charset="0"/>
              <a:buChar char="•"/>
            </a:pPr>
            <a:r>
              <a:rPr lang="en-IN" sz="2800" dirty="0">
                <a:latin typeface="Cambria" pitchFamily="18" charset="0"/>
                <a:ea typeface="Cambria" pitchFamily="18" charset="0"/>
              </a:rPr>
              <a:t> Delete products.</a:t>
            </a:r>
          </a:p>
          <a:p>
            <a:pPr lvl="1" algn="just">
              <a:buFont typeface="Arial" pitchFamily="34" charset="0"/>
              <a:buChar char="•"/>
            </a:pPr>
            <a:r>
              <a:rPr lang="en-IN" sz="2800" dirty="0">
                <a:latin typeface="Cambria" pitchFamily="18" charset="0"/>
                <a:ea typeface="Cambria" pitchFamily="18" charset="0"/>
              </a:rPr>
              <a:t> Edit products</a:t>
            </a:r>
          </a:p>
          <a:p>
            <a:pPr lvl="1" algn="just">
              <a:buFont typeface="Arial" pitchFamily="34" charset="0"/>
              <a:buChar char="•"/>
            </a:pPr>
            <a:r>
              <a:rPr lang="en-IN" sz="2800" dirty="0">
                <a:latin typeface="Cambria" pitchFamily="18" charset="0"/>
                <a:ea typeface="Cambria" pitchFamily="18" charset="0"/>
              </a:rPr>
              <a:t> View orders.</a:t>
            </a:r>
          </a:p>
        </p:txBody>
      </p:sp>
    </p:spTree>
    <p:extLst>
      <p:ext uri="{BB962C8B-B14F-4D97-AF65-F5344CB8AC3E}">
        <p14:creationId xmlns:p14="http://schemas.microsoft.com/office/powerpoint/2010/main" val="3021708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0D29EB6-B318-4A1D-B7CC-D5611AD205F4}" type="slidenum">
              <a:rPr lang="en-US" smtClean="0"/>
              <a:pPr/>
              <a:t>8</a:t>
            </a:fld>
            <a:endParaRPr lang="en-US"/>
          </a:p>
        </p:txBody>
      </p:sp>
      <p:grpSp>
        <p:nvGrpSpPr>
          <p:cNvPr id="5" name="Group 4">
            <a:extLst>
              <a:ext uri="{FF2B5EF4-FFF2-40B4-BE49-F238E27FC236}">
                <a16:creationId xmlns:a16="http://schemas.microsoft.com/office/drawing/2014/main" id="{92187E71-F354-4022-A1A8-34A7FE507D25}"/>
              </a:ext>
            </a:extLst>
          </p:cNvPr>
          <p:cNvGrpSpPr/>
          <p:nvPr/>
        </p:nvGrpSpPr>
        <p:grpSpPr>
          <a:xfrm>
            <a:off x="0" y="303363"/>
            <a:ext cx="6843252" cy="485248"/>
            <a:chOff x="0" y="545888"/>
            <a:chExt cx="7601830" cy="1005840"/>
          </a:xfrm>
          <a:solidFill>
            <a:schemeClr val="accent3">
              <a:lumMod val="60000"/>
              <a:lumOff val="40000"/>
            </a:schemeClr>
          </a:solidFill>
        </p:grpSpPr>
        <p:sp>
          <p:nvSpPr>
            <p:cNvPr id="6" name="Arrow: Chevron 17">
              <a:extLst>
                <a:ext uri="{FF2B5EF4-FFF2-40B4-BE49-F238E27FC236}">
                  <a16:creationId xmlns:a16="http://schemas.microsoft.com/office/drawing/2014/main" id="{5B558A55-DC5D-49F0-A4D0-F49F33EB583B}"/>
                </a:ext>
              </a:extLst>
            </p:cNvPr>
            <p:cNvSpPr/>
            <p:nvPr/>
          </p:nvSpPr>
          <p:spPr>
            <a:xfrm>
              <a:off x="6663477" y="545888"/>
              <a:ext cx="731520" cy="1005840"/>
            </a:xfrm>
            <a:prstGeom prst="chevron">
              <a:avLst>
                <a:gd name="adj" fmla="val 56731"/>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Pentagon 1">
              <a:extLst>
                <a:ext uri="{FF2B5EF4-FFF2-40B4-BE49-F238E27FC236}">
                  <a16:creationId xmlns:a16="http://schemas.microsoft.com/office/drawing/2014/main" id="{2B393331-5D4A-4961-AB58-3DE7220FAF94}"/>
                </a:ext>
              </a:extLst>
            </p:cNvPr>
            <p:cNvSpPr/>
            <p:nvPr/>
          </p:nvSpPr>
          <p:spPr>
            <a:xfrm>
              <a:off x="0" y="545888"/>
              <a:ext cx="6427177" cy="1005840"/>
            </a:xfrm>
            <a:prstGeom prst="homePlate">
              <a:avLst>
                <a:gd name="adj" fmla="val 409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Cambria" pitchFamily="18" charset="0"/>
                  <a:ea typeface="Cambria" pitchFamily="18" charset="0"/>
                </a:rPr>
                <a:t>Delivery Module</a:t>
              </a:r>
            </a:p>
          </p:txBody>
        </p:sp>
        <p:sp>
          <p:nvSpPr>
            <p:cNvPr id="8" name="Arrow: Chevron 18">
              <a:extLst>
                <a:ext uri="{FF2B5EF4-FFF2-40B4-BE49-F238E27FC236}">
                  <a16:creationId xmlns:a16="http://schemas.microsoft.com/office/drawing/2014/main" id="{B251CA05-7D56-47E6-9756-C119C1558F2E}"/>
                </a:ext>
              </a:extLst>
            </p:cNvPr>
            <p:cNvSpPr/>
            <p:nvPr/>
          </p:nvSpPr>
          <p:spPr>
            <a:xfrm>
              <a:off x="7053190" y="545888"/>
              <a:ext cx="548640" cy="1005840"/>
            </a:xfrm>
            <a:prstGeom prst="chevron">
              <a:avLst>
                <a:gd name="adj" fmla="val 7470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hevron 19">
              <a:extLst>
                <a:ext uri="{FF2B5EF4-FFF2-40B4-BE49-F238E27FC236}">
                  <a16:creationId xmlns:a16="http://schemas.microsoft.com/office/drawing/2014/main" id="{7D930977-3753-49D3-962C-D68A88D8CA65}"/>
                </a:ext>
              </a:extLst>
            </p:cNvPr>
            <p:cNvSpPr/>
            <p:nvPr/>
          </p:nvSpPr>
          <p:spPr>
            <a:xfrm>
              <a:off x="6083373" y="545888"/>
              <a:ext cx="914400" cy="1005840"/>
            </a:xfrm>
            <a:prstGeom prst="chevron">
              <a:avLst>
                <a:gd name="adj" fmla="val 45057"/>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Rectangle 9"/>
          <p:cNvSpPr/>
          <p:nvPr/>
        </p:nvSpPr>
        <p:spPr>
          <a:xfrm>
            <a:off x="803433" y="1391216"/>
            <a:ext cx="6096000" cy="1815882"/>
          </a:xfrm>
          <a:prstGeom prst="rect">
            <a:avLst/>
          </a:prstGeom>
        </p:spPr>
        <p:txBody>
          <a:bodyPr>
            <a:spAutoFit/>
          </a:bodyPr>
          <a:lstStyle/>
          <a:p>
            <a:pPr algn="just"/>
            <a:r>
              <a:rPr lang="en-IN" sz="2800" dirty="0">
                <a:latin typeface="Cambria" pitchFamily="18" charset="0"/>
                <a:ea typeface="Cambria" pitchFamily="18" charset="0"/>
              </a:rPr>
              <a:t>The Delivery Man can </a:t>
            </a:r>
          </a:p>
          <a:p>
            <a:pPr lvl="1" algn="just">
              <a:buFont typeface="Arial" pitchFamily="34" charset="0"/>
              <a:buChar char="•"/>
            </a:pPr>
            <a:r>
              <a:rPr lang="en-IN" sz="2800" dirty="0">
                <a:latin typeface="Cambria" pitchFamily="18" charset="0"/>
                <a:ea typeface="Cambria" pitchFamily="18" charset="0"/>
              </a:rPr>
              <a:t> View all Orders </a:t>
            </a:r>
          </a:p>
          <a:p>
            <a:pPr lvl="1" algn="just">
              <a:buFont typeface="Arial" pitchFamily="34" charset="0"/>
              <a:buChar char="•"/>
            </a:pPr>
            <a:r>
              <a:rPr lang="en-IN" sz="2800" dirty="0">
                <a:latin typeface="Cambria" pitchFamily="18" charset="0"/>
                <a:ea typeface="Cambria" pitchFamily="18" charset="0"/>
              </a:rPr>
              <a:t> Pick Up Order</a:t>
            </a:r>
          </a:p>
          <a:p>
            <a:pPr lvl="1" algn="just">
              <a:buFont typeface="Arial" pitchFamily="34" charset="0"/>
              <a:buChar char="•"/>
            </a:pPr>
            <a:r>
              <a:rPr lang="en-IN" sz="2800" dirty="0">
                <a:latin typeface="Cambria" pitchFamily="18" charset="0"/>
                <a:ea typeface="Cambria" pitchFamily="18" charset="0"/>
              </a:rPr>
              <a:t> </a:t>
            </a:r>
            <a:r>
              <a:rPr lang="en-IN" sz="2800">
                <a:latin typeface="Cambria" pitchFamily="18" charset="0"/>
                <a:ea typeface="Cambria" pitchFamily="18" charset="0"/>
              </a:rPr>
              <a:t>Deliver Order</a:t>
            </a:r>
            <a:endParaRPr lang="en-IN" sz="2800" dirty="0">
              <a:latin typeface="Cambria" pitchFamily="18" charset="0"/>
              <a:ea typeface="Cambria" pitchFamily="18" charset="0"/>
            </a:endParaRPr>
          </a:p>
        </p:txBody>
      </p:sp>
    </p:spTree>
    <p:extLst>
      <p:ext uri="{BB962C8B-B14F-4D97-AF65-F5344CB8AC3E}">
        <p14:creationId xmlns:p14="http://schemas.microsoft.com/office/powerpoint/2010/main" val="1340533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21C0DA-3F4C-4ADA-8046-55589D042044}"/>
              </a:ext>
            </a:extLst>
          </p:cNvPr>
          <p:cNvGrpSpPr/>
          <p:nvPr/>
        </p:nvGrpSpPr>
        <p:grpSpPr>
          <a:xfrm>
            <a:off x="2" y="204922"/>
            <a:ext cx="4247534" cy="444007"/>
            <a:chOff x="0" y="545888"/>
            <a:chExt cx="7601830" cy="1005840"/>
          </a:xfrm>
          <a:solidFill>
            <a:srgbClr val="EE6CC1">
              <a:lumMod val="50000"/>
            </a:srgbClr>
          </a:solidFill>
        </p:grpSpPr>
        <p:sp>
          <p:nvSpPr>
            <p:cNvPr id="40" name="Arrow: Chevron 17">
              <a:extLst>
                <a:ext uri="{FF2B5EF4-FFF2-40B4-BE49-F238E27FC236}">
                  <a16:creationId xmlns:a16="http://schemas.microsoft.com/office/drawing/2014/main" id="{46C2F636-D097-4918-A795-22EAA37B6DEF}"/>
                </a:ext>
              </a:extLst>
            </p:cNvPr>
            <p:cNvSpPr/>
            <p:nvPr/>
          </p:nvSpPr>
          <p:spPr>
            <a:xfrm>
              <a:off x="6663477" y="545888"/>
              <a:ext cx="731520" cy="1005840"/>
            </a:xfrm>
            <a:prstGeom prst="chevron">
              <a:avLst>
                <a:gd name="adj" fmla="val 56731"/>
              </a:avLst>
            </a:prstGeom>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1" name="Arrow: Pentagon 1">
              <a:extLst>
                <a:ext uri="{FF2B5EF4-FFF2-40B4-BE49-F238E27FC236}">
                  <a16:creationId xmlns:a16="http://schemas.microsoft.com/office/drawing/2014/main" id="{0BDCA494-029D-4825-9235-D93A84324044}"/>
                </a:ext>
              </a:extLst>
            </p:cNvPr>
            <p:cNvSpPr/>
            <p:nvPr/>
          </p:nvSpPr>
          <p:spPr>
            <a:xfrm>
              <a:off x="0" y="545888"/>
              <a:ext cx="6427177" cy="1005840"/>
            </a:xfrm>
            <a:prstGeom prst="homePlate">
              <a:avLst>
                <a:gd name="adj" fmla="val 40909"/>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prstClr val="white"/>
                  </a:solidFill>
                  <a:latin typeface="Cambria" pitchFamily="18" charset="0"/>
                  <a:ea typeface="Cambria" pitchFamily="18" charset="0"/>
                </a:rPr>
                <a:t>Activity Diagram : </a:t>
              </a:r>
              <a:endParaRPr kumimoji="0" lang="en-US" i="0" u="none" strike="noStrike" kern="0" cap="none" spc="0" normalizeH="0" baseline="0" noProof="0" dirty="0">
                <a:ln>
                  <a:noFill/>
                </a:ln>
                <a:solidFill>
                  <a:prstClr val="white"/>
                </a:solidFill>
                <a:effectLst/>
                <a:uLnTx/>
                <a:uFillTx/>
                <a:latin typeface="Cambria" pitchFamily="18" charset="0"/>
                <a:ea typeface="Cambria" pitchFamily="18" charset="0"/>
                <a:cs typeface="+mn-cs"/>
              </a:endParaRPr>
            </a:p>
          </p:txBody>
        </p:sp>
        <p:sp>
          <p:nvSpPr>
            <p:cNvPr id="42" name="Arrow: Chevron 18">
              <a:extLst>
                <a:ext uri="{FF2B5EF4-FFF2-40B4-BE49-F238E27FC236}">
                  <a16:creationId xmlns:a16="http://schemas.microsoft.com/office/drawing/2014/main" id="{266B9FF9-E2C0-47CE-805D-5E277DB0A208}"/>
                </a:ext>
              </a:extLst>
            </p:cNvPr>
            <p:cNvSpPr/>
            <p:nvPr/>
          </p:nvSpPr>
          <p:spPr>
            <a:xfrm>
              <a:off x="7053190" y="545888"/>
              <a:ext cx="548640" cy="1005840"/>
            </a:xfrm>
            <a:prstGeom prst="chevron">
              <a:avLst>
                <a:gd name="adj" fmla="val 74706"/>
              </a:avLst>
            </a:prstGeom>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Arrow: Chevron 19">
              <a:extLst>
                <a:ext uri="{FF2B5EF4-FFF2-40B4-BE49-F238E27FC236}">
                  <a16:creationId xmlns:a16="http://schemas.microsoft.com/office/drawing/2014/main" id="{FBA98715-421D-4C63-B4E2-4C9135894085}"/>
                </a:ext>
              </a:extLst>
            </p:cNvPr>
            <p:cNvSpPr/>
            <p:nvPr/>
          </p:nvSpPr>
          <p:spPr>
            <a:xfrm>
              <a:off x="6083373" y="545888"/>
              <a:ext cx="914400" cy="1005840"/>
            </a:xfrm>
            <a:prstGeom prst="chevron">
              <a:avLst>
                <a:gd name="adj" fmla="val 45057"/>
              </a:avLst>
            </a:prstGeom>
            <a:solidFill>
              <a:schemeClr val="accent1">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E7D3F995-6518-4F42-A7E4-E5108CB62A6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2677" y="1138736"/>
            <a:ext cx="6243320" cy="3404870"/>
          </a:xfrm>
          <a:prstGeom prst="rect">
            <a:avLst/>
          </a:prstGeom>
          <a:noFill/>
          <a:ln>
            <a:noFill/>
          </a:ln>
        </p:spPr>
      </p:pic>
    </p:spTree>
    <p:extLst>
      <p:ext uri="{BB962C8B-B14F-4D97-AF65-F5344CB8AC3E}">
        <p14:creationId xmlns:p14="http://schemas.microsoft.com/office/powerpoint/2010/main" val="2560539627"/>
      </p:ext>
    </p:extLst>
  </p:cSld>
  <p:clrMapOvr>
    <a:masterClrMapping/>
  </p:clrMapOvr>
</p:sld>
</file>

<file path=ppt/theme/theme1.xml><?xml version="1.0" encoding="utf-8"?>
<a:theme xmlns:a="http://schemas.openxmlformats.org/drawingml/2006/main" name="Cover and End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145">
      <a:dk1>
        <a:sysClr val="windowText" lastClr="000000"/>
      </a:dk1>
      <a:lt1>
        <a:sysClr val="window" lastClr="FFFFFF"/>
      </a:lt1>
      <a:dk2>
        <a:srgbClr val="1F497D"/>
      </a:dk2>
      <a:lt2>
        <a:srgbClr val="EEECE1"/>
      </a:lt2>
      <a:accent1>
        <a:srgbClr val="EE6CC1"/>
      </a:accent1>
      <a:accent2>
        <a:srgbClr val="B982D5"/>
      </a:accent2>
      <a:accent3>
        <a:srgbClr val="6DB0E4"/>
      </a:accent3>
      <a:accent4>
        <a:srgbClr val="47D3DC"/>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4543</TotalTime>
  <Words>343</Words>
  <Application>Microsoft Office PowerPoint</Application>
  <PresentationFormat>Widescreen</PresentationFormat>
  <Paragraphs>40</Paragraphs>
  <Slides>38</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Arial</vt:lpstr>
      <vt:lpstr>Calibri</vt:lpstr>
      <vt:lpstr>Calibri Light</vt:lpstr>
      <vt:lpstr>Cambria</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 K Sharma</cp:lastModifiedBy>
  <cp:revision>156</cp:revision>
  <dcterms:created xsi:type="dcterms:W3CDTF">2020-01-20T05:08:25Z</dcterms:created>
  <dcterms:modified xsi:type="dcterms:W3CDTF">2022-09-28T13:14:22Z</dcterms:modified>
</cp:coreProperties>
</file>